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Fraunces Extra Bold"/>
      <p:regular r:id="rId19"/>
    </p:embeddedFont>
    <p:embeddedFont>
      <p:font typeface="Fraunces Extra Bold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  <p:embeddedFont>
      <p:font typeface="Nobil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8316"/>
            <a:ext cx="7556421" cy="1860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Docker Best Practices: Building Fast, Small, and Secure Images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87620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guide to optimizing your Docker workflow through proven techniques, security scanning, and CI/CD integration.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097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CI/CD Integration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17063"/>
            <a:ext cx="37923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 scanning to </a:t>
            </a:r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 pipeline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2557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 (GitHub Actions + Trivy):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266361"/>
            <a:ext cx="6279356" cy="1567815"/>
          </a:xfrm>
          <a:prstGeom prst="roundRect">
            <a:avLst>
              <a:gd name="adj" fmla="val 11393"/>
            </a:avLst>
          </a:prstGeom>
          <a:solidFill>
            <a:srgbClr val="EDF2ED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266361"/>
            <a:ext cx="6299121" cy="1567815"/>
          </a:xfrm>
          <a:prstGeom prst="roundRect">
            <a:avLst>
              <a:gd name="adj" fmla="val 1899"/>
            </a:avLst>
          </a:prstGeom>
          <a:solidFill>
            <a:srgbClr val="EDF2ED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415189"/>
            <a:ext cx="590240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 name: Scan Docker image  uses: aquasecurity/trivy-action@master  with:    image-ref: myapp:latest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05741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Fail builds if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vulnerabilities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are found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241947"/>
            <a:ext cx="6279356" cy="353210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4874" y="5997297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Integrating security scanning into your CI/CD pipeline shifts security left and prevents vulnerable images from reaching production.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7951"/>
            <a:ext cx="515659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Compliance &amp; Policy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525685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3790" y="4525685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1106448" y="47469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Policies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106448" y="5176123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Block images with CVSS ≥ 7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4525685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14379" y="4525685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7727037" y="47469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Image Signing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727037" y="5176123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Require signed images (cosign, Notary v2)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93790" y="5913239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93790" y="5913239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1106448" y="61344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Registry Controls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106448" y="6563678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 only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scanned images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private registry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14379" y="5913239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14379" y="5913239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7727037" y="61344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Monitoring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727037" y="6563678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audit logs &amp; monitoring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496133"/>
            <a:ext cx="4658916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Example Workflow &amp; Summary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721638" y="1155740"/>
            <a:ext cx="1856780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Secure Docker Workflow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470779"/>
            <a:ext cx="586383" cy="7036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5297" y="1588056"/>
            <a:ext cx="1689021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Developer pushes code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38" y="2174438"/>
            <a:ext cx="586383" cy="7036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5297" y="2291715"/>
            <a:ext cx="2032516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 builds multi-stage image</a:t>
            </a:r>
            <a:endParaRPr lang="en-US" sz="11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2878098"/>
            <a:ext cx="586383" cy="70365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425297" y="2995374"/>
            <a:ext cx="2802017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Trivy/Scout scans → results sent to CI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38" y="3581757"/>
            <a:ext cx="586383" cy="703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25297" y="3699034"/>
            <a:ext cx="3130629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Signed + scanned image pushed to registry</a:t>
            </a:r>
            <a:endParaRPr lang="en-US" sz="11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38" y="4285417"/>
            <a:ext cx="586383" cy="7036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425297" y="4402693"/>
            <a:ext cx="3421142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Kubernetes pulls only trusted, verified images</a:t>
            </a:r>
            <a:endParaRPr lang="en-US" sz="1150" dirty="0"/>
          </a:p>
        </p:txBody>
      </p:sp>
      <p:sp>
        <p:nvSpPr>
          <p:cNvPr id="14" name="Text 7"/>
          <p:cNvSpPr/>
          <p:nvPr/>
        </p:nvSpPr>
        <p:spPr>
          <a:xfrm>
            <a:off x="7465814" y="1155740"/>
            <a:ext cx="1465898" cy="183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1150" dirty="0"/>
          </a:p>
        </p:txBody>
      </p:sp>
      <p:sp>
        <p:nvSpPr>
          <p:cNvPr id="15" name="Text 8"/>
          <p:cNvSpPr/>
          <p:nvPr/>
        </p:nvSpPr>
        <p:spPr>
          <a:xfrm>
            <a:off x="7465814" y="1456134"/>
            <a:ext cx="645056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 </a:t>
            </a:r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official, minimal base images</a:t>
            </a:r>
            <a:endParaRPr lang="en-US" sz="900" dirty="0"/>
          </a:p>
        </p:txBody>
      </p:sp>
      <p:sp>
        <p:nvSpPr>
          <p:cNvPr id="16" name="Text 9"/>
          <p:cNvSpPr/>
          <p:nvPr/>
        </p:nvSpPr>
        <p:spPr>
          <a:xfrm>
            <a:off x="7465814" y="1692354"/>
            <a:ext cx="645056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Optimize with </a:t>
            </a:r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multi-stage builds &amp; cleanup</a:t>
            </a:r>
            <a:endParaRPr lang="en-US" sz="900" dirty="0"/>
          </a:p>
        </p:txBody>
      </p:sp>
      <p:sp>
        <p:nvSpPr>
          <p:cNvPr id="17" name="Text 10"/>
          <p:cNvSpPr/>
          <p:nvPr/>
        </p:nvSpPr>
        <p:spPr>
          <a:xfrm>
            <a:off x="7465814" y="1928574"/>
            <a:ext cx="645056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Apply </a:t>
            </a:r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 scanning in CI/CD</a:t>
            </a:r>
            <a:endParaRPr lang="en-US" sz="900" dirty="0"/>
          </a:p>
        </p:txBody>
      </p:sp>
      <p:sp>
        <p:nvSpPr>
          <p:cNvPr id="18" name="Text 11"/>
          <p:cNvSpPr/>
          <p:nvPr/>
        </p:nvSpPr>
        <p:spPr>
          <a:xfrm>
            <a:off x="7465814" y="2164794"/>
            <a:ext cx="645056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Shift-left: developers take responsibility early</a:t>
            </a:r>
            <a:endParaRPr lang="en-US" sz="900" dirty="0"/>
          </a:p>
        </p:txBody>
      </p:sp>
      <p:sp>
        <p:nvSpPr>
          <p:cNvPr id="19" name="Text 12"/>
          <p:cNvSpPr/>
          <p:nvPr/>
        </p:nvSpPr>
        <p:spPr>
          <a:xfrm>
            <a:off x="7465814" y="2401014"/>
            <a:ext cx="6450568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Goal: </a:t>
            </a:r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Fast, Secure, Maintainable images</a:t>
            </a:r>
            <a:endParaRPr lang="en-US" sz="900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14" y="2728198"/>
            <a:ext cx="6450568" cy="54377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844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Agenda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85535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169682"/>
            <a:ext cx="4215289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14581"/>
            <a:ext cx="42152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Docker Best Practices Matter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4053959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 importance of optimization and security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85535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169682"/>
            <a:ext cx="421540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314581"/>
            <a:ext cx="400883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Image Optimization Techniques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743801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Methods to reduce size and improve performance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855357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169682"/>
            <a:ext cx="4215289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314581"/>
            <a:ext cx="40811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Scanning &amp; Compliance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743801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Tools and approaches for vulnerability detection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503622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350550"/>
            <a:ext cx="6422112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495449"/>
            <a:ext cx="27655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 / Tool Overview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924669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Practical examples of security scanning tools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503622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350550"/>
            <a:ext cx="642223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4954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Summary &amp; Q&amp;A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924669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takeaways and discussion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33528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Best Practices Matter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831056"/>
            <a:ext cx="1406842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Benefits of Containers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396835" y="108525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Containers provide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portability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speed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</a:t>
            </a:r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consistency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across environments</a:t>
            </a:r>
            <a:endParaRPr lang="en-US" sz="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355408"/>
            <a:ext cx="6611660" cy="1048178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43788" y="831056"/>
            <a:ext cx="1278017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Risks When Ignored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7443788" y="1085255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Bloated images → slow CI/CD &amp; high storage cost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7443788" y="1278493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 vulnerabilities in base layers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7443788" y="1471732"/>
            <a:ext cx="679739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Hard to maintain &amp; troubleshoot</a:t>
            </a:r>
            <a:endParaRPr lang="en-US" sz="750" dirty="0"/>
          </a:p>
        </p:txBody>
      </p:sp>
      <p:sp>
        <p:nvSpPr>
          <p:cNvPr id="10" name="Shape 7"/>
          <p:cNvSpPr/>
          <p:nvPr/>
        </p:nvSpPr>
        <p:spPr>
          <a:xfrm>
            <a:off x="7443788" y="1741884"/>
            <a:ext cx="6797397" cy="428982"/>
          </a:xfrm>
          <a:prstGeom prst="roundRect">
            <a:avLst>
              <a:gd name="adj" fmla="val 20820"/>
            </a:avLst>
          </a:prstGeom>
          <a:solidFill>
            <a:srgbClr val="B6FCB8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967" y="1878092"/>
            <a:ext cx="123944" cy="9917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66090" y="1865828"/>
            <a:ext cx="6375916" cy="166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7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Goal: Fast, Small, Secure Images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pPr algn="l" indent="0" marL="0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✅</a:t>
            </a:r>
            <a:endParaRPr lang="en-US" sz="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350"/>
            <a:ext cx="56872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General Best Practices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62263"/>
            <a:ext cx="4215289" cy="1816894"/>
          </a:xfrm>
          <a:prstGeom prst="roundRect">
            <a:avLst>
              <a:gd name="adj" fmla="val 9831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862263"/>
            <a:ext cx="91440" cy="1816894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06448" y="3083481"/>
            <a:ext cx="368141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 official &amp; minimal base images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06448" y="3822859"/>
            <a:ext cx="36814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Prefer alpine or distroless images to reduce attack surface and size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2862263"/>
            <a:ext cx="4215408" cy="1816894"/>
          </a:xfrm>
          <a:prstGeom prst="roundRect">
            <a:avLst>
              <a:gd name="adj" fmla="val 9831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7437" y="2862263"/>
            <a:ext cx="91440" cy="1816894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520095" y="3083481"/>
            <a:ext cx="368153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Keep Dockerfile clean &amp; simple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520095" y="3822859"/>
            <a:ext cx="368153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 readability and simplicity for better maintainability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9621203" y="2862263"/>
            <a:ext cx="4215289" cy="1816894"/>
          </a:xfrm>
          <a:prstGeom prst="roundRect">
            <a:avLst>
              <a:gd name="adj" fmla="val 9831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21203" y="2862263"/>
            <a:ext cx="91440" cy="1816894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933861" y="3083481"/>
            <a:ext cx="36348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Pin versions of dependencies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933861" y="3512701"/>
            <a:ext cx="36814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Specify exact versions of OS packages, tools, and dependencies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4877514"/>
            <a:ext cx="4215289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93790" y="4877514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1106448" y="5098733"/>
            <a:ext cx="30858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Apply multi-stage builds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106448" y="5527953"/>
            <a:ext cx="36814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Separate build environment from runtime environment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5207437" y="4877514"/>
            <a:ext cx="4215408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07437" y="4877514"/>
            <a:ext cx="91440" cy="150673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5520095" y="5098733"/>
            <a:ext cx="332613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Avoid running as root user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5520095" y="5527953"/>
            <a:ext cx="368153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Reduce security risks by using non-privileged users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8096"/>
            <a:ext cx="80195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Image Optimization Techniques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5442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multi-stage builds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reduce final size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44137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Combine commands with &amp;&amp; to minimize layers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82833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.dockerignore to exclude unnecessary files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21528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 up (apt-get clean, remove cache/temp files)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60223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Prefer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static binaries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where possible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3790" y="4143018"/>
            <a:ext cx="7632025" cy="932736"/>
          </a:xfrm>
          <a:prstGeom prst="roundRect">
            <a:avLst>
              <a:gd name="adj" fmla="val 19151"/>
            </a:avLst>
          </a:prstGeom>
          <a:solidFill>
            <a:srgbClr val="EDF2ED"/>
          </a:solidFill>
          <a:ln/>
        </p:spPr>
      </p:sp>
      <p:sp>
        <p:nvSpPr>
          <p:cNvPr id="9" name="Shape 7"/>
          <p:cNvSpPr/>
          <p:nvPr/>
        </p:nvSpPr>
        <p:spPr>
          <a:xfrm>
            <a:off x="783908" y="4143018"/>
            <a:ext cx="7651790" cy="932736"/>
          </a:xfrm>
          <a:prstGeom prst="roundRect">
            <a:avLst>
              <a:gd name="adj" fmla="val 3192"/>
            </a:avLst>
          </a:prstGeom>
          <a:solidFill>
            <a:srgbClr val="EDF2ED"/>
          </a:solidFill>
          <a:ln/>
        </p:spPr>
      </p:sp>
      <p:sp>
        <p:nvSpPr>
          <p:cNvPr id="10" name="Text 8"/>
          <p:cNvSpPr/>
          <p:nvPr/>
        </p:nvSpPr>
        <p:spPr>
          <a:xfrm>
            <a:off x="982266" y="4291846"/>
            <a:ext cx="72550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 apt-get update &amp;&amp; apt-get install -y curl \&amp;&amp; rm -rf /var/lib/apt/lists/*</a:t>
            </a:r>
            <a:endParaRPr lang="en-US" sz="15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099072"/>
            <a:ext cx="4926568" cy="3817977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917543" y="6140291"/>
            <a:ext cx="49265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Optimized images lead to faster deployments, reduced storage costs, and improved security posture.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523042"/>
            <a:ext cx="6426994" cy="59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Multi-Stage Build Example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760690" y="1616631"/>
            <a:ext cx="7679769" cy="3327321"/>
          </a:xfrm>
          <a:prstGeom prst="roundRect">
            <a:avLst>
              <a:gd name="adj" fmla="val 5145"/>
            </a:avLst>
          </a:prstGeom>
          <a:solidFill>
            <a:srgbClr val="EDF2ED"/>
          </a:solidFill>
          <a:ln/>
        </p:spPr>
      </p:sp>
      <p:sp>
        <p:nvSpPr>
          <p:cNvPr id="4" name="Shape 2"/>
          <p:cNvSpPr/>
          <p:nvPr/>
        </p:nvSpPr>
        <p:spPr>
          <a:xfrm>
            <a:off x="751284" y="1616631"/>
            <a:ext cx="7698581" cy="3327321"/>
          </a:xfrm>
          <a:prstGeom prst="roundRect">
            <a:avLst>
              <a:gd name="adj" fmla="val 857"/>
            </a:avLst>
          </a:prstGeom>
          <a:solidFill>
            <a:srgbClr val="EDF2ED"/>
          </a:solidFill>
          <a:ln/>
        </p:spPr>
      </p:sp>
      <p:sp>
        <p:nvSpPr>
          <p:cNvPr id="5" name="Text 3"/>
          <p:cNvSpPr/>
          <p:nvPr/>
        </p:nvSpPr>
        <p:spPr>
          <a:xfrm>
            <a:off x="941427" y="1759267"/>
            <a:ext cx="7318296" cy="3042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Stage 1: BuildFROM golang:1.22 AS builderWORKDIR /appCOPY . .RUN go build -o myapp# Stage 2: RuntimeFROM gcr.io/distroless/baseCOPY --from=builder /app/myapp /usr/bin/myappCMD ["myapp"]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8911947" y="1616631"/>
            <a:ext cx="4965263" cy="807958"/>
          </a:xfrm>
          <a:prstGeom prst="roundRect">
            <a:avLst>
              <a:gd name="adj" fmla="val 21186"/>
            </a:avLst>
          </a:prstGeom>
          <a:solidFill>
            <a:srgbClr val="438951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2090" y="1885950"/>
            <a:ext cx="237649" cy="1901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529882" y="1854279"/>
            <a:ext cx="4157186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 image is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~30MB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instead of 800MB!</a:t>
            </a:r>
            <a:endParaRPr lang="en-US" sz="14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947" y="2638544"/>
            <a:ext cx="4965263" cy="396382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911947" y="6816328"/>
            <a:ext cx="4965263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Multi-stage builds separate the build environment from the runtime environment, dramatically reducing image size.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2712"/>
            <a:ext cx="582394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Best Practices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709624"/>
            <a:ext cx="6422231" cy="1143476"/>
          </a:xfrm>
          <a:prstGeom prst="roundRect">
            <a:avLst>
              <a:gd name="adj" fmla="val 15621"/>
            </a:avLst>
          </a:prstGeom>
          <a:solidFill>
            <a:srgbClr val="438951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29079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Trusted Sources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3337203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Always pull images from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trusted registries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2709624"/>
            <a:ext cx="6422231" cy="1143476"/>
          </a:xfrm>
          <a:prstGeom prst="roundRect">
            <a:avLst>
              <a:gd name="adj" fmla="val 15621"/>
            </a:avLst>
          </a:prstGeom>
          <a:solidFill>
            <a:srgbClr val="438951"/>
          </a:solidFill>
          <a:ln/>
        </p:spPr>
      </p:sp>
      <p:sp>
        <p:nvSpPr>
          <p:cNvPr id="7" name="Text 5"/>
          <p:cNvSpPr/>
          <p:nvPr/>
        </p:nvSpPr>
        <p:spPr>
          <a:xfrm>
            <a:off x="7612737" y="29079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Minimal Images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12737" y="3337203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distroless / alpine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images → smaller attack surface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051459"/>
            <a:ext cx="6422231" cy="1143476"/>
          </a:xfrm>
          <a:prstGeom prst="roundRect">
            <a:avLst>
              <a:gd name="adj" fmla="val 15621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992148" y="4249817"/>
            <a:ext cx="24959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Secret Management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2148" y="467903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not hardcode secrets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Dockerfile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051459"/>
            <a:ext cx="6422231" cy="1143476"/>
          </a:xfrm>
          <a:prstGeom prst="roundRect">
            <a:avLst>
              <a:gd name="adj" fmla="val 15621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7612737" y="424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Non-Root Users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12737" y="4679037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containers as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non-root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user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393293"/>
            <a:ext cx="6422231" cy="1143476"/>
          </a:xfrm>
          <a:prstGeom prst="roundRect">
            <a:avLst>
              <a:gd name="adj" fmla="val 15621"/>
            </a:avLst>
          </a:prstGeom>
          <a:solidFill>
            <a:srgbClr val="438951"/>
          </a:solidFill>
          <a:ln/>
        </p:spPr>
      </p:sp>
      <p:sp>
        <p:nvSpPr>
          <p:cNvPr id="16" name="Text 14"/>
          <p:cNvSpPr/>
          <p:nvPr/>
        </p:nvSpPr>
        <p:spPr>
          <a:xfrm>
            <a:off x="992148" y="55916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Least Privilege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992148" y="6020872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least privilege principle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414379" y="5393293"/>
            <a:ext cx="6422231" cy="1143476"/>
          </a:xfrm>
          <a:prstGeom prst="roundRect">
            <a:avLst>
              <a:gd name="adj" fmla="val 15621"/>
            </a:avLst>
          </a:prstGeom>
          <a:solidFill>
            <a:srgbClr val="438951"/>
          </a:solidFill>
          <a:ln/>
        </p:spPr>
      </p:sp>
      <p:sp>
        <p:nvSpPr>
          <p:cNvPr id="19" name="Text 17"/>
          <p:cNvSpPr/>
          <p:nvPr/>
        </p:nvSpPr>
        <p:spPr>
          <a:xfrm>
            <a:off x="7612737" y="559165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Regular Updates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612737" y="6020872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Regularly update base images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442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Scanning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605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Why?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6903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Most vulnerabilities come from OS libraries in base images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2849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to scan?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79345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 image layers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18040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Application dependencies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56735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Runtime configs (secrets, users, ports)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22605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Tools:</a:t>
            </a:r>
            <a:endParaRPr lang="en-US" sz="19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793921"/>
            <a:ext cx="496133" cy="49613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309015" y="29116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Docker Scout</a:t>
            </a:r>
            <a:endParaRPr lang="en-US" sz="19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874" y="3686889"/>
            <a:ext cx="496133" cy="49613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309015" y="3804642"/>
            <a:ext cx="26954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Trivy (Aqua Security)</a:t>
            </a:r>
            <a:endParaRPr lang="en-US" sz="19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4579858"/>
            <a:ext cx="496133" cy="49613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309015" y="46976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Grype (Anchore)</a:t>
            </a:r>
            <a:endParaRPr lang="en-US" sz="19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874" y="5472827"/>
            <a:ext cx="496133" cy="49613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09015" y="55905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Clair</a:t>
            </a:r>
            <a:endParaRPr lang="en-US" sz="19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874" y="6365796"/>
            <a:ext cx="496133" cy="49613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309015" y="64835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JFrog Xray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895" y="470178"/>
            <a:ext cx="6901577" cy="534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Scanning Demo (Trivy)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683895" y="1453277"/>
            <a:ext cx="7106603" cy="2444353"/>
          </a:xfrm>
          <a:prstGeom prst="roundRect">
            <a:avLst>
              <a:gd name="adj" fmla="val 6296"/>
            </a:avLst>
          </a:prstGeom>
          <a:solidFill>
            <a:srgbClr val="EDF2ED"/>
          </a:solidFill>
          <a:ln/>
        </p:spPr>
      </p:sp>
      <p:sp>
        <p:nvSpPr>
          <p:cNvPr id="4" name="Shape 2"/>
          <p:cNvSpPr/>
          <p:nvPr/>
        </p:nvSpPr>
        <p:spPr>
          <a:xfrm>
            <a:off x="675442" y="1453277"/>
            <a:ext cx="7123509" cy="2444353"/>
          </a:xfrm>
          <a:prstGeom prst="roundRect">
            <a:avLst>
              <a:gd name="adj" fmla="val 1049"/>
            </a:avLst>
          </a:prstGeom>
          <a:solidFill>
            <a:srgbClr val="EDF2ED"/>
          </a:solidFill>
          <a:ln/>
        </p:spPr>
      </p:sp>
      <p:sp>
        <p:nvSpPr>
          <p:cNvPr id="5" name="Text 3"/>
          <p:cNvSpPr/>
          <p:nvPr/>
        </p:nvSpPr>
        <p:spPr>
          <a:xfrm>
            <a:off x="846415" y="1581507"/>
            <a:ext cx="6781562" cy="2187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Scan an imagetrivy image myapp:latest# Scan file systemtrivy fs .# Scan Git repotrivy repo https://github.com/org/repo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83895" y="4089916"/>
            <a:ext cx="710660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Output → CVEs, severity, fix recommendations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5313" y="1453277"/>
            <a:ext cx="5738693" cy="585823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215313" y="7503795"/>
            <a:ext cx="5738693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Trivy is a comprehensive vulnerability scanner that can detect issues in container images, filesystems, and Git repositories.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2025-08-29T06:38:33Z</dcterms:created>
  <dcterms:modified xsi:type="dcterms:W3CDTF">2025-08-29T06:38:33Z</dcterms:modified>
</cp:coreProperties>
</file>